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65" r:id="rId4"/>
    <p:sldId id="26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 pierre triadon" initials="jpt" lastIdx="1" clrIdx="0">
    <p:extLst>
      <p:ext uri="{19B8F6BF-5375-455C-9EA6-DF929625EA0E}">
        <p15:presenceInfo xmlns="" xmlns:p15="http://schemas.microsoft.com/office/powerpoint/2012/main" userId="ee6dc6807f73a3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7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9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65D3465-8784-4EE9-BF5A-06222248A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D45B07E3-53B7-42D9-80AF-C8B0A2B54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9AF181D-D72C-45CA-9F55-BC92D18A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24197D1-B35F-49F1-966F-2EB6C6A5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C81D206-A615-4CBD-A75E-E5DF13E4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622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2386025-C8E6-4A23-8745-EB46878F1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05543155-967A-4B0C-AE67-3E204FFD7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2E9166FF-AC4D-4244-953B-F937A08A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83F42C9D-6B67-4534-B431-8363AAEA8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B0BD4C9-74D2-4F0B-AB9F-E2344897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2219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DB694604-B356-491F-B48A-363615C52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AFCD77E1-B025-426A-AD12-3B72ECB5C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6BF41F8E-82FB-4C62-A87A-7C1D4085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1F84D54-5A22-43B7-802E-6587A739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F665E62-0072-44A4-B86D-3D6AC8F6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8885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50879A4-9818-43D6-96B6-3A06D963E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39161BD-1F6E-4BFA-85E0-00E1D7FE3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5D74BD4-51F6-42B9-B630-5B44193A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1AD5416-0F9C-47DD-AE9C-0B0A4206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2FBD851-0DD3-4B9B-B8DF-6BAC2214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7567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0EE9DB3-4372-489C-9C84-40964D21F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EF03CBFF-0E3F-4F7F-B15A-FACAE74DB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B27E34BC-219D-4E0F-A1BF-94082D89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496599A-0865-4A62-8125-014F4C87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694C747-2832-4F23-8AAD-6463B81A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1123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E7BFE06-B737-47EC-9A72-FAD7160E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B45B94D-5DFF-4587-B2B6-788C611286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02EF4840-D663-485C-ABAB-C987C813A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493099D9-5E71-49E1-8367-777D2AD3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8F6449B-A9F0-426C-AFA8-5F6ABDA8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C970B381-EFE7-4BDA-8A8D-37FD63029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370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DE086CE-C4E9-46A4-B8E4-022D57CA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B0FB9126-5015-43AA-A562-F3F030E49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C6353EBA-6640-4B23-A45D-018CEEB31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FAD0ED40-19E8-4D13-9B60-172BEDE5F0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E38CB82F-76E6-4766-80CB-10B1342132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405ECE8D-53B2-44A9-A680-C1B239785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32E9EC2A-60FA-4263-8958-858110F3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EFC6E3C4-8208-4E53-8663-7C6FD2298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396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2364C80-5D70-4CA5-AB09-DFDB51B2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1C2F880C-8B45-45E0-A8BC-078290D0F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F9730BEF-CDAF-4144-8CAC-CA649E423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99BC7075-0D07-4244-B230-9D9150BDE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9605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EC14BC89-38CC-4A51-BF87-651FF530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592C0D58-805A-41F2-83B4-9A7DE88FE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ECE3374D-4BE6-40C3-8037-B2748921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4019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B7A7585-892A-4B41-96A6-18255BCF0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2495639-88EA-49B6-AC5C-E3FC96646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16314FE1-1554-4A05-9308-0881F97D7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493B8123-E241-4704-AD1B-117346A4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541FCFA3-B6CB-47FA-8092-D1F51A98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C4CAA76D-DE01-464C-BBF2-623E112D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9064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BE86643-22DA-4C1D-8B69-707D882F3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973B256F-2570-46BC-B439-2F477DA9A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0178FDD7-5D19-4A7A-9FAB-3195D75B8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D8E097E0-2999-4B41-8C02-7926BB160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8FD6CFA-54F5-43C9-9574-8288C815F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EBD66022-D339-41C0-9E0D-0FAC926A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5062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335C2E93-7E34-45F6-88DE-F086E93DA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A02B42FE-9A9E-49E8-ABA8-5FBEA8A31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2802BBD4-FF5D-482F-A4EE-3AB853FC0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08BF962-46FC-43C8-BFDC-C5091EA47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8FB4572-1CB3-4F23-9697-01984F73F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7989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11" Type="http://schemas.openxmlformats.org/officeDocument/2006/relationships/image" Target="../media/image9.jpeg"/><Relationship Id="rId5" Type="http://schemas.openxmlformats.org/officeDocument/2006/relationships/image" Target="../media/image8.png"/><Relationship Id="rId10" Type="http://schemas.openxmlformats.org/officeDocument/2006/relationships/image" Target="../media/image17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="" xmlns:a16="http://schemas.microsoft.com/office/drawing/2014/main" id="{9F2D0618-AAD4-4F91-90EF-CDF7348838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22000"/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contrast="43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362"/>
          <a:stretch/>
        </p:blipFill>
        <p:spPr>
          <a:xfrm>
            <a:off x="55595" y="170411"/>
            <a:ext cx="3051287" cy="3258589"/>
          </a:xfrm>
          <a:prstGeom prst="rect">
            <a:avLst/>
          </a:prstGeom>
          <a:noFill/>
        </p:spPr>
      </p:pic>
      <p:sp>
        <p:nvSpPr>
          <p:cNvPr id="2" name="Titre 1">
            <a:extLst>
              <a:ext uri="{FF2B5EF4-FFF2-40B4-BE49-F238E27FC236}">
                <a16:creationId xmlns="" xmlns:a16="http://schemas.microsoft.com/office/drawing/2014/main" id="{7081C7AE-EF6A-4941-B0A7-63E3186B4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4220" y="-2627"/>
            <a:ext cx="9672185" cy="1529541"/>
          </a:xfrm>
        </p:spPr>
        <p:txBody>
          <a:bodyPr>
            <a:noAutofit/>
          </a:bodyPr>
          <a:lstStyle/>
          <a:p>
            <a:r>
              <a:rPr lang="fr-FR" sz="7200" dirty="0">
                <a:solidFill>
                  <a:srgbClr val="00B050"/>
                </a:solidFill>
                <a:latin typeface="Optima" panose="02000503060000020004" pitchFamily="2" charset="0"/>
              </a:rPr>
              <a:t>Mesures de Prévention 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="" xmlns:a16="http://schemas.microsoft.com/office/drawing/2014/main" id="{450B63FE-05CB-1740-A335-4964C0A8C4E7}"/>
              </a:ext>
            </a:extLst>
          </p:cNvPr>
          <p:cNvSpPr txBox="1">
            <a:spLocks/>
          </p:cNvSpPr>
          <p:nvPr/>
        </p:nvSpPr>
        <p:spPr>
          <a:xfrm>
            <a:off x="2274918" y="1323593"/>
            <a:ext cx="9917082" cy="89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400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La Santé en toute Sécurité </a:t>
            </a:r>
          </a:p>
        </p:txBody>
      </p:sp>
      <p:pic>
        <p:nvPicPr>
          <p:cNvPr id="11" name="Image 10" descr="Une image contenant alimentation, signe&#10;&#10;Description générée automatiquement">
            <a:extLst>
              <a:ext uri="{FF2B5EF4-FFF2-40B4-BE49-F238E27FC236}">
                <a16:creationId xmlns="" xmlns:a16="http://schemas.microsoft.com/office/drawing/2014/main" id="{9F4FC1A3-7C24-D94A-A872-10B4B94FB7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05" y="2646565"/>
            <a:ext cx="4043295" cy="1119621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="" xmlns:a16="http://schemas.microsoft.com/office/drawing/2014/main" id="{F4133EC8-690A-9441-B2BA-8F9A79DB6819}"/>
              </a:ext>
            </a:extLst>
          </p:cNvPr>
          <p:cNvSpPr txBox="1">
            <a:spLocks/>
          </p:cNvSpPr>
          <p:nvPr/>
        </p:nvSpPr>
        <p:spPr>
          <a:xfrm>
            <a:off x="810798" y="4464654"/>
            <a:ext cx="10900525" cy="1678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Votre Réflexologue , en accord avec le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S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yndicat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P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rofessionnel des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R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éflexologues,</a:t>
            </a:r>
          </a:p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 vous présente les modalités de prise en charge, </a:t>
            </a:r>
          </a:p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dans le respect des mesures de sécurité et de santé.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66929591-6967-A446-AD23-B7E49AFD96C6}"/>
              </a:ext>
            </a:extLst>
          </p:cNvPr>
          <p:cNvSpPr txBox="1"/>
          <p:nvPr/>
        </p:nvSpPr>
        <p:spPr>
          <a:xfrm>
            <a:off x="0" y="-2627"/>
            <a:ext cx="3304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Recommandations Covid-19</a:t>
            </a:r>
          </a:p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 27 Avril 2020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="" xmlns:a16="http://schemas.microsoft.com/office/drawing/2014/main" id="{CEE935F1-8723-6D40-84BD-A79D18BB9B5D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8503">
            <a:off x="7804942" y="1843685"/>
            <a:ext cx="2806702" cy="2806702"/>
          </a:xfrm>
          <a:prstGeom prst="rect">
            <a:avLst/>
          </a:prstGeom>
          <a:noFill/>
          <a:ln w="190500" cap="sq">
            <a:noFill/>
            <a:miter lim="800000"/>
          </a:ln>
          <a:effectLst>
            <a:outerShdw blurRad="127000" dist="50800" dir="12900000" kx="195000" ky="145000" algn="tl" rotWithShape="0">
              <a:srgbClr val="000000">
                <a:alpha val="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777990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14079"/>
    </mc:Choice>
    <mc:Fallback>
      <p:transition spd="slow" advClick="0" advTm="1407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="" xmlns:a16="http://schemas.microsoft.com/office/drawing/2014/main" id="{1E4A5A03-F6C6-3249-83F7-EE7E3D7CD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8706" y="16747"/>
            <a:ext cx="9672185" cy="1148225"/>
          </a:xfrm>
        </p:spPr>
        <p:txBody>
          <a:bodyPr>
            <a:noAutofit/>
          </a:bodyPr>
          <a:lstStyle/>
          <a:p>
            <a:r>
              <a:rPr lang="fr-FR" sz="7200" b="1" dirty="0">
                <a:solidFill>
                  <a:srgbClr val="00B050"/>
                </a:solidFill>
                <a:latin typeface="Optima" panose="02000503060000020004" pitchFamily="2" charset="0"/>
              </a:rPr>
              <a:t>AVANT</a:t>
            </a:r>
            <a:r>
              <a:rPr lang="fr-FR" sz="7200" dirty="0">
                <a:solidFill>
                  <a:srgbClr val="00B050"/>
                </a:solidFill>
                <a:latin typeface="Optima" panose="02000503060000020004" pitchFamily="2" charset="0"/>
              </a:rPr>
              <a:t> le Rendez-Vous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687640C9-5E6B-AE4D-92B8-494E8F91B01D}"/>
              </a:ext>
            </a:extLst>
          </p:cNvPr>
          <p:cNvSpPr txBox="1"/>
          <p:nvPr/>
        </p:nvSpPr>
        <p:spPr>
          <a:xfrm>
            <a:off x="1190080" y="4683653"/>
            <a:ext cx="10560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Veuillez </a:t>
            </a:r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prévoir </a:t>
            </a:r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votre </a:t>
            </a:r>
            <a:r>
              <a:rPr lang="fr-FR" sz="2400" b="1" dirty="0">
                <a:solidFill>
                  <a:srgbClr val="002060"/>
                </a:solidFill>
                <a:latin typeface="Optima" panose="02000503060000020004" pitchFamily="2" charset="0"/>
              </a:rPr>
              <a:t>masque de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protection qui devra être porté tout au long de la séance </a:t>
            </a:r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(Si vous n’en possédez pas, contactez moi) </a:t>
            </a:r>
            <a:endParaRPr lang="fr-FR" sz="2000" dirty="0">
              <a:solidFill>
                <a:srgbClr val="002060"/>
              </a:solidFill>
              <a:latin typeface="Optima" panose="02000503060000020004" pitchFamily="2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B5B0EAF5-80C8-BF45-8409-A139C8290B90}"/>
              </a:ext>
            </a:extLst>
          </p:cNvPr>
          <p:cNvSpPr txBox="1"/>
          <p:nvPr/>
        </p:nvSpPr>
        <p:spPr>
          <a:xfrm>
            <a:off x="1404264" y="1502076"/>
            <a:ext cx="100332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Si </a:t>
            </a:r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vous-même ou l’un de vos proches présente, </a:t>
            </a:r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ou avez présenté </a:t>
            </a:r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dans les </a:t>
            </a:r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30 jours, </a:t>
            </a:r>
            <a:r>
              <a:rPr lang="fr-FR" sz="2400" b="1" dirty="0">
                <a:solidFill>
                  <a:srgbClr val="002060"/>
                </a:solidFill>
                <a:latin typeface="Optima" panose="02000503060000020004" pitchFamily="2" charset="0"/>
              </a:rPr>
              <a:t>des symptômes du covid-19</a:t>
            </a:r>
            <a:r>
              <a:rPr lang="fr-FR" sz="2000" dirty="0">
                <a:solidFill>
                  <a:srgbClr val="002060"/>
                </a:solidFill>
                <a:latin typeface="Optima" panose="02000503060000020004" pitchFamily="2" charset="0"/>
              </a:rPr>
              <a:t>, veuillez annuler votre </a:t>
            </a:r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rendez-vous </a:t>
            </a:r>
          </a:p>
          <a:p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Rappel des symptômes du </a:t>
            </a:r>
            <a:r>
              <a:rPr lang="fr-FR" sz="2000" dirty="0" err="1" smtClean="0">
                <a:solidFill>
                  <a:srgbClr val="002060"/>
                </a:solidFill>
                <a:latin typeface="Optima" panose="02000503060000020004" pitchFamily="2" charset="0"/>
              </a:rPr>
              <a:t>covid</a:t>
            </a:r>
            <a:r>
              <a:rPr lang="fr-FR" sz="2000" dirty="0" smtClean="0">
                <a:solidFill>
                  <a:srgbClr val="002060"/>
                </a:solidFill>
                <a:latin typeface="Optima" panose="02000503060000020004" pitchFamily="2" charset="0"/>
              </a:rPr>
              <a:t>-19 :</a:t>
            </a:r>
          </a:p>
          <a:p>
            <a:endParaRPr lang="fr-FR" sz="2000" dirty="0">
              <a:solidFill>
                <a:srgbClr val="002060"/>
              </a:solidFill>
              <a:latin typeface="Optima" panose="02000503060000020004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B34D142D-D131-3F4D-B58B-FE781BFB5ADF}"/>
              </a:ext>
            </a:extLst>
          </p:cNvPr>
          <p:cNvSpPr txBox="1"/>
          <p:nvPr/>
        </p:nvSpPr>
        <p:spPr>
          <a:xfrm>
            <a:off x="6643688" y="6006900"/>
            <a:ext cx="554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  <a:latin typeface="Optima" panose="02000503060000020004" pitchFamily="2" charset="0"/>
              </a:rPr>
              <a:t>Votre réflexologue vous assure de respecter les règles d’hygiène courantes </a:t>
            </a:r>
          </a:p>
        </p:txBody>
      </p:sp>
      <p:pic>
        <p:nvPicPr>
          <p:cNvPr id="31" name="Image 30" descr="Une image contenant sac&#10;&#10;Description générée automatiquement">
            <a:extLst>
              <a:ext uri="{FF2B5EF4-FFF2-40B4-BE49-F238E27FC236}">
                <a16:creationId xmlns="" xmlns:a16="http://schemas.microsoft.com/office/drawing/2014/main" id="{FE4A968E-A0A8-464A-AD1F-68502151B2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94" y="4572808"/>
            <a:ext cx="657254" cy="657254"/>
          </a:xfrm>
          <a:prstGeom prst="rect">
            <a:avLst/>
          </a:prstGeom>
        </p:spPr>
      </p:pic>
      <p:pic>
        <p:nvPicPr>
          <p:cNvPr id="39" name="Image 38" descr="Une image contenant alimentation, signe&#10;&#10;Description générée automatiquement">
            <a:extLst>
              <a:ext uri="{FF2B5EF4-FFF2-40B4-BE49-F238E27FC236}">
                <a16:creationId xmlns="" xmlns:a16="http://schemas.microsoft.com/office/drawing/2014/main" id="{3D225A27-1807-4D44-A36B-194466D3A0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3703"/>
            <a:ext cx="2716306" cy="752167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4A2B04C5-8421-AF47-AC39-FD05AA0D7C94}"/>
              </a:ext>
            </a:extLst>
          </p:cNvPr>
          <p:cNvSpPr txBox="1"/>
          <p:nvPr/>
        </p:nvSpPr>
        <p:spPr>
          <a:xfrm>
            <a:off x="0" y="-2627"/>
            <a:ext cx="3304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2">
                    <a:lumMod val="90000"/>
                  </a:schemeClr>
                </a:solidFill>
              </a:rPr>
              <a:t>Recommandations Covid-19</a:t>
            </a:r>
          </a:p>
          <a:p>
            <a:r>
              <a:rPr lang="fr-FR" dirty="0">
                <a:solidFill>
                  <a:schemeClr val="bg2">
                    <a:lumMod val="90000"/>
                  </a:schemeClr>
                </a:solidFill>
              </a:rPr>
              <a:t>au 27 Avril 2020</a:t>
            </a:r>
          </a:p>
        </p:txBody>
      </p:sp>
      <p:pic>
        <p:nvPicPr>
          <p:cNvPr id="3" name="Image 2" descr="Une image contenant dessin&#10;&#10;Description générée automatiquement">
            <a:extLst>
              <a:ext uri="{FF2B5EF4-FFF2-40B4-BE49-F238E27FC236}">
                <a16:creationId xmlns="" xmlns:a16="http://schemas.microsoft.com/office/drawing/2014/main" id="{4EC4863D-02AE-2E4D-91B0-20E5BE1DCF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83" y="1622099"/>
            <a:ext cx="749300" cy="174837"/>
          </a:xfrm>
          <a:prstGeom prst="rect">
            <a:avLst/>
          </a:prstGeom>
        </p:spPr>
      </p:pic>
      <p:pic>
        <p:nvPicPr>
          <p:cNvPr id="28" name="Image 27" descr="Symptômes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43887" y="2414218"/>
            <a:ext cx="2725445" cy="19930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994184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64645"/>
    </mc:Choice>
    <mc:Fallback>
      <p:transition spd="slow" advClick="0" advTm="646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repeatCount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2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/>
      <p:bldP spid="25" grpId="0"/>
      <p:bldP spid="27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ous-titre 2">
            <a:extLst>
              <a:ext uri="{FF2B5EF4-FFF2-40B4-BE49-F238E27FC236}">
                <a16:creationId xmlns="" xmlns:a16="http://schemas.microsoft.com/office/drawing/2014/main" id="{CCC4EDA1-C8CF-B348-9F12-D5EBC49EBD63}"/>
              </a:ext>
            </a:extLst>
          </p:cNvPr>
          <p:cNvSpPr txBox="1">
            <a:spLocks/>
          </p:cNvSpPr>
          <p:nvPr/>
        </p:nvSpPr>
        <p:spPr>
          <a:xfrm>
            <a:off x="1461929" y="4097195"/>
            <a:ext cx="10094304" cy="1529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>
                <a:solidFill>
                  <a:srgbClr val="002060"/>
                </a:solidFill>
                <a:latin typeface="Optima" panose="02000503060000020004" pitchFamily="2" charset="0"/>
              </a:rPr>
              <a:t>Pour </a:t>
            </a:r>
            <a:r>
              <a:rPr lang="fr-FR" b="1" dirty="0">
                <a:solidFill>
                  <a:srgbClr val="002060"/>
                </a:solidFill>
                <a:latin typeface="Optima" panose="02000503060000020004" pitchFamily="2" charset="0"/>
              </a:rPr>
              <a:t>le règlement</a:t>
            </a:r>
            <a:r>
              <a:rPr lang="fr-FR" dirty="0">
                <a:solidFill>
                  <a:srgbClr val="002060"/>
                </a:solidFill>
                <a:latin typeface="Optima" panose="02000503060000020004" pitchFamily="2" charset="0"/>
              </a:rPr>
              <a:t>, </a:t>
            </a:r>
          </a:p>
          <a:p>
            <a:pPr algn="l"/>
            <a:r>
              <a:rPr lang="fr-FR" dirty="0">
                <a:solidFill>
                  <a:srgbClr val="002060"/>
                </a:solidFill>
                <a:latin typeface="Optima" panose="02000503060000020004" pitchFamily="2" charset="0"/>
              </a:rPr>
              <a:t> - si vous payez par chèque, pensez à </a:t>
            </a:r>
            <a:r>
              <a:rPr lang="fr-FR" dirty="0" smtClean="0">
                <a:solidFill>
                  <a:srgbClr val="002060"/>
                </a:solidFill>
                <a:latin typeface="Optima" panose="02000503060000020004" pitchFamily="2" charset="0"/>
              </a:rPr>
              <a:t>le préparer à l’avance</a:t>
            </a:r>
            <a:endParaRPr lang="fr-FR" dirty="0">
              <a:solidFill>
                <a:srgbClr val="002060"/>
              </a:solidFill>
              <a:latin typeface="Optima" panose="02000503060000020004" pitchFamily="2" charset="0"/>
            </a:endParaRPr>
          </a:p>
          <a:p>
            <a:pPr algn="l"/>
            <a:r>
              <a:rPr lang="fr-FR" dirty="0" smtClean="0">
                <a:solidFill>
                  <a:srgbClr val="002060"/>
                </a:solidFill>
                <a:latin typeface="Optima" panose="02000503060000020004" pitchFamily="2" charset="0"/>
              </a:rPr>
              <a:t> </a:t>
            </a:r>
            <a:r>
              <a:rPr lang="fr-FR" dirty="0">
                <a:solidFill>
                  <a:srgbClr val="002060"/>
                </a:solidFill>
                <a:latin typeface="Optima" panose="02000503060000020004" pitchFamily="2" charset="0"/>
              </a:rPr>
              <a:t>- si vous payez en espèce, nous éviterons le contact à l’échange de </a:t>
            </a:r>
            <a:r>
              <a:rPr lang="fr-FR" dirty="0" smtClean="0">
                <a:solidFill>
                  <a:srgbClr val="002060"/>
                </a:solidFill>
                <a:latin typeface="Optima" panose="02000503060000020004" pitchFamily="2" charset="0"/>
              </a:rPr>
              <a:t>monnaie</a:t>
            </a:r>
          </a:p>
          <a:p>
            <a:pPr algn="l"/>
            <a:r>
              <a:rPr lang="fr-FR" dirty="0" smtClean="0">
                <a:solidFill>
                  <a:srgbClr val="002060"/>
                </a:solidFill>
                <a:latin typeface="Optima" panose="02000503060000020004" pitchFamily="2" charset="0"/>
              </a:rPr>
              <a:t> - nous appliquerons les même règles lorsque je vous remettrez votre facture</a:t>
            </a:r>
            <a:endParaRPr lang="fr-FR" dirty="0" smtClean="0">
              <a:solidFill>
                <a:srgbClr val="002060"/>
              </a:solidFill>
              <a:latin typeface="Optima" panose="02000503060000020004" pitchFamily="2" charset="0"/>
            </a:endParaRPr>
          </a:p>
        </p:txBody>
      </p:sp>
      <p:sp>
        <p:nvSpPr>
          <p:cNvPr id="13" name="Titre 1">
            <a:extLst>
              <a:ext uri="{FF2B5EF4-FFF2-40B4-BE49-F238E27FC236}">
                <a16:creationId xmlns="" xmlns:a16="http://schemas.microsoft.com/office/drawing/2014/main" id="{1E4A5A03-F6C6-3249-83F7-EE7E3D7CD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3065" y="57018"/>
            <a:ext cx="10654928" cy="1148225"/>
          </a:xfrm>
        </p:spPr>
        <p:txBody>
          <a:bodyPr>
            <a:noAutofit/>
          </a:bodyPr>
          <a:lstStyle/>
          <a:p>
            <a:r>
              <a:rPr lang="fr-FR" sz="7200" b="1" dirty="0">
                <a:solidFill>
                  <a:srgbClr val="00B050"/>
                </a:solidFill>
                <a:latin typeface="Optima" panose="02000503060000020004" pitchFamily="2" charset="0"/>
              </a:rPr>
              <a:t>DURANT</a:t>
            </a:r>
            <a:r>
              <a:rPr lang="fr-FR" sz="7200" dirty="0">
                <a:solidFill>
                  <a:srgbClr val="00B050"/>
                </a:solidFill>
                <a:latin typeface="Optima" panose="02000503060000020004" pitchFamily="2" charset="0"/>
              </a:rPr>
              <a:t> le Rendez-Vous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10474A52-4F38-1E43-9F18-3FD2346FD25E}"/>
              </a:ext>
            </a:extLst>
          </p:cNvPr>
          <p:cNvSpPr txBox="1"/>
          <p:nvPr/>
        </p:nvSpPr>
        <p:spPr>
          <a:xfrm>
            <a:off x="1470167" y="1559444"/>
            <a:ext cx="1056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J’appliquerai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 les </a:t>
            </a:r>
            <a:r>
              <a:rPr lang="fr-FR" sz="2400" b="1" dirty="0">
                <a:solidFill>
                  <a:srgbClr val="002060"/>
                </a:solidFill>
                <a:latin typeface="Optima" panose="02000503060000020004" pitchFamily="2" charset="0"/>
              </a:rPr>
              <a:t>gestes barrières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: </a:t>
            </a:r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distance </a:t>
            </a:r>
            <a:r>
              <a:rPr lang="fr-FR" sz="2400" dirty="0">
                <a:solidFill>
                  <a:srgbClr val="002060"/>
                </a:solidFill>
                <a:latin typeface="Optima" panose="02000503060000020004" pitchFamily="2" charset="0"/>
              </a:rPr>
              <a:t>d’un mètre, désinfection des mains, tenue </a:t>
            </a:r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dédiée, protection du fauteuil</a:t>
            </a:r>
            <a:endParaRPr lang="fr-FR" sz="2400" dirty="0">
              <a:solidFill>
                <a:srgbClr val="002060"/>
              </a:solidFill>
              <a:latin typeface="Optima" panose="02000503060000020004" pitchFamily="2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687640C9-5E6B-AE4D-92B8-494E8F91B01D}"/>
              </a:ext>
            </a:extLst>
          </p:cNvPr>
          <p:cNvSpPr txBox="1"/>
          <p:nvPr/>
        </p:nvSpPr>
        <p:spPr>
          <a:xfrm>
            <a:off x="1453691" y="3223811"/>
            <a:ext cx="1056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>
                <a:solidFill>
                  <a:srgbClr val="002060"/>
                </a:solidFill>
                <a:latin typeface="Optima" panose="02000503060000020004" pitchFamily="2" charset="0"/>
              </a:rPr>
              <a:t>Tout comme vous, </a:t>
            </a:r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je porterai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un </a:t>
            </a:r>
            <a:r>
              <a:rPr lang="fr-FR" sz="2400" b="1" dirty="0">
                <a:solidFill>
                  <a:srgbClr val="002060"/>
                </a:solidFill>
                <a:latin typeface="Optima" panose="02000503060000020004" pitchFamily="2" charset="0"/>
              </a:rPr>
              <a:t>masque de protection</a:t>
            </a:r>
            <a:endParaRPr lang="fr-FR" sz="2000" dirty="0">
              <a:solidFill>
                <a:srgbClr val="002060"/>
              </a:solidFill>
              <a:latin typeface="Optima" panose="02000503060000020004" pitchFamily="2" charset="0"/>
            </a:endParaRPr>
          </a:p>
        </p:txBody>
      </p:sp>
      <p:pic>
        <p:nvPicPr>
          <p:cNvPr id="31" name="Image 30" descr="Une image contenant sac&#10;&#10;Description générée automatiquement">
            <a:extLst>
              <a:ext uri="{FF2B5EF4-FFF2-40B4-BE49-F238E27FC236}">
                <a16:creationId xmlns="" xmlns:a16="http://schemas.microsoft.com/office/drawing/2014/main" id="{FE4A968E-A0A8-464A-AD1F-68502151B2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50" y="3179179"/>
            <a:ext cx="657255" cy="657255"/>
          </a:xfrm>
          <a:prstGeom prst="rect">
            <a:avLst/>
          </a:prstGeom>
        </p:spPr>
      </p:pic>
      <p:pic>
        <p:nvPicPr>
          <p:cNvPr id="39" name="Image 38" descr="Une image contenant alimentation, signe&#10;&#10;Description générée automatiquement">
            <a:extLst>
              <a:ext uri="{FF2B5EF4-FFF2-40B4-BE49-F238E27FC236}">
                <a16:creationId xmlns="" xmlns:a16="http://schemas.microsoft.com/office/drawing/2014/main" id="{3D225A27-1807-4D44-A36B-194466D3A0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3703"/>
            <a:ext cx="2716306" cy="752167"/>
          </a:xfrm>
          <a:prstGeom prst="rect">
            <a:avLst/>
          </a:prstGeom>
        </p:spPr>
      </p:pic>
      <p:pic>
        <p:nvPicPr>
          <p:cNvPr id="7" name="Graphique 6" descr="Argent">
            <a:extLst>
              <a:ext uri="{FF2B5EF4-FFF2-40B4-BE49-F238E27FC236}">
                <a16:creationId xmlns="" xmlns:a16="http://schemas.microsoft.com/office/drawing/2014/main" id="{09327164-2BFB-BA4A-89FC-18B52186AD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1191" y="3922658"/>
            <a:ext cx="769441" cy="769441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D127DF24-5E12-D344-9AED-961714FD0FFA}"/>
              </a:ext>
            </a:extLst>
          </p:cNvPr>
          <p:cNvSpPr txBox="1"/>
          <p:nvPr/>
        </p:nvSpPr>
        <p:spPr>
          <a:xfrm>
            <a:off x="0" y="-2627"/>
            <a:ext cx="3304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2">
                    <a:lumMod val="90000"/>
                  </a:schemeClr>
                </a:solidFill>
              </a:rPr>
              <a:t>Recommandations Covid-19</a:t>
            </a:r>
          </a:p>
          <a:p>
            <a:r>
              <a:rPr lang="fr-FR" dirty="0">
                <a:solidFill>
                  <a:schemeClr val="bg2">
                    <a:lumMod val="90000"/>
                  </a:schemeClr>
                </a:solidFill>
              </a:rPr>
              <a:t>au 27 Avril 2020</a:t>
            </a:r>
          </a:p>
        </p:txBody>
      </p:sp>
      <p:pic>
        <p:nvPicPr>
          <p:cNvPr id="16" name="Image 15" descr="Une image contenant dessin, alimentation&#10;&#10;Description générée automatiquement">
            <a:extLst>
              <a:ext uri="{FF2B5EF4-FFF2-40B4-BE49-F238E27FC236}">
                <a16:creationId xmlns="" xmlns:a16="http://schemas.microsoft.com/office/drawing/2014/main" id="{42CD2377-68ED-9640-B825-8A0A78A7096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37" y="1454258"/>
            <a:ext cx="657255" cy="656104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DC8E3296-441D-4C47-A071-22D87DE65A4F}"/>
              </a:ext>
            </a:extLst>
          </p:cNvPr>
          <p:cNvSpPr txBox="1"/>
          <p:nvPr/>
        </p:nvSpPr>
        <p:spPr>
          <a:xfrm>
            <a:off x="1491230" y="2003062"/>
            <a:ext cx="10560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Veuillez </a:t>
            </a:r>
            <a:r>
              <a:rPr lang="fr-FR" sz="2400" dirty="0">
                <a:solidFill>
                  <a:srgbClr val="002060"/>
                </a:solidFill>
                <a:latin typeface="Optima" panose="02000503060000020004" pitchFamily="2" charset="0"/>
              </a:rPr>
              <a:t>toujours respecter la distance </a:t>
            </a:r>
            <a:r>
              <a:rPr lang="fr-FR" sz="2400" b="1" dirty="0">
                <a:solidFill>
                  <a:srgbClr val="002060"/>
                </a:solidFill>
                <a:latin typeface="Optima" panose="02000503060000020004" pitchFamily="2" charset="0"/>
              </a:rPr>
              <a:t>minimale d’un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mètre</a:t>
            </a:r>
          </a:p>
          <a:p>
            <a:pPr lvl="0"/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(Afin de respecter cette contrainte seules 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les séances en réflexologie plantaire </a:t>
            </a:r>
            <a:r>
              <a:rPr lang="fr-FR" sz="2400" dirty="0" smtClean="0">
                <a:solidFill>
                  <a:srgbClr val="002060"/>
                </a:solidFill>
                <a:latin typeface="Optima" panose="02000503060000020004" pitchFamily="2" charset="0"/>
              </a:rPr>
              <a:t>pourront être effectuées)</a:t>
            </a:r>
            <a:r>
              <a:rPr lang="fr-FR" sz="2400" b="1" dirty="0" smtClean="0">
                <a:solidFill>
                  <a:srgbClr val="002060"/>
                </a:solidFill>
                <a:latin typeface="Optima" panose="02000503060000020004" pitchFamily="2" charset="0"/>
              </a:rPr>
              <a:t> </a:t>
            </a:r>
            <a:endParaRPr lang="fr-FR" sz="2400" b="1" dirty="0">
              <a:solidFill>
                <a:srgbClr val="002060"/>
              </a:solidFill>
              <a:latin typeface="Optima" panose="02000503060000020004" pitchFamily="2" charset="0"/>
            </a:endParaRPr>
          </a:p>
        </p:txBody>
      </p:sp>
      <p:pic>
        <p:nvPicPr>
          <p:cNvPr id="19" name="Graphique 2" descr="Langue des signes">
            <a:extLst>
              <a:ext uri="{FF2B5EF4-FFF2-40B4-BE49-F238E27FC236}">
                <a16:creationId xmlns="" xmlns:a16="http://schemas.microsoft.com/office/drawing/2014/main" id="{C7179AB4-8EF0-8C4D-821E-8C468D7C4C7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4750" y="2090509"/>
            <a:ext cx="699038" cy="699038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B34D142D-D131-3F4D-B58B-FE781BFB5ADF}"/>
              </a:ext>
            </a:extLst>
          </p:cNvPr>
          <p:cNvSpPr txBox="1"/>
          <p:nvPr/>
        </p:nvSpPr>
        <p:spPr>
          <a:xfrm>
            <a:off x="6520121" y="5957474"/>
            <a:ext cx="554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  <a:latin typeface="Optima" panose="02000503060000020004" pitchFamily="2" charset="0"/>
              </a:rPr>
              <a:t>Votre réflexologue vous assure de respecter les règles d’hygiène courantes 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683471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54443"/>
    </mc:Choice>
    <mc:Fallback>
      <p:transition spd="slow" advClick="0" advTm="544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23" grpId="0"/>
      <p:bldP spid="17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="" xmlns:a16="http://schemas.microsoft.com/office/drawing/2014/main" id="{9F2D0618-AAD4-4F91-90EF-CDF7348838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22000"/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contrast="43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362"/>
          <a:stretch/>
        </p:blipFill>
        <p:spPr>
          <a:xfrm>
            <a:off x="55595" y="170411"/>
            <a:ext cx="3051287" cy="3258589"/>
          </a:xfrm>
          <a:prstGeom prst="rect">
            <a:avLst/>
          </a:prstGeom>
          <a:noFill/>
        </p:spPr>
      </p:pic>
      <p:sp>
        <p:nvSpPr>
          <p:cNvPr id="2" name="Titre 1">
            <a:extLst>
              <a:ext uri="{FF2B5EF4-FFF2-40B4-BE49-F238E27FC236}">
                <a16:creationId xmlns="" xmlns:a16="http://schemas.microsoft.com/office/drawing/2014/main" id="{7081C7AE-EF6A-4941-B0A7-63E3186B4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4220" y="-2627"/>
            <a:ext cx="9672185" cy="1529541"/>
          </a:xfrm>
        </p:spPr>
        <p:txBody>
          <a:bodyPr>
            <a:noAutofit/>
          </a:bodyPr>
          <a:lstStyle/>
          <a:p>
            <a:r>
              <a:rPr lang="fr-FR" sz="7200" dirty="0">
                <a:solidFill>
                  <a:srgbClr val="00B050"/>
                </a:solidFill>
                <a:latin typeface="Optima" panose="02000503060000020004" pitchFamily="2" charset="0"/>
              </a:rPr>
              <a:t>Mesures de Prévention 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="" xmlns:a16="http://schemas.microsoft.com/office/drawing/2014/main" id="{450B63FE-05CB-1740-A335-4964C0A8C4E7}"/>
              </a:ext>
            </a:extLst>
          </p:cNvPr>
          <p:cNvSpPr txBox="1">
            <a:spLocks/>
          </p:cNvSpPr>
          <p:nvPr/>
        </p:nvSpPr>
        <p:spPr>
          <a:xfrm>
            <a:off x="2274918" y="1323593"/>
            <a:ext cx="9917082" cy="89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400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La Santé en toute Sécurité </a:t>
            </a:r>
          </a:p>
        </p:txBody>
      </p:sp>
      <p:pic>
        <p:nvPicPr>
          <p:cNvPr id="11" name="Image 10" descr="Une image contenant alimentation, signe&#10;&#10;Description générée automatiquement">
            <a:extLst>
              <a:ext uri="{FF2B5EF4-FFF2-40B4-BE49-F238E27FC236}">
                <a16:creationId xmlns="" xmlns:a16="http://schemas.microsoft.com/office/drawing/2014/main" id="{9F4FC1A3-7C24-D94A-A872-10B4B94FB7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05" y="2646565"/>
            <a:ext cx="4043295" cy="1119621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="" xmlns:a16="http://schemas.microsoft.com/office/drawing/2014/main" id="{F4133EC8-690A-9441-B2BA-8F9A79DB6819}"/>
              </a:ext>
            </a:extLst>
          </p:cNvPr>
          <p:cNvSpPr txBox="1">
            <a:spLocks/>
          </p:cNvSpPr>
          <p:nvPr/>
        </p:nvSpPr>
        <p:spPr>
          <a:xfrm>
            <a:off x="810798" y="4464653"/>
            <a:ext cx="10900525" cy="2222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Votre Réflexologue , en accord avec le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S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yndicat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P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rofessionnel des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R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éflexologues,</a:t>
            </a:r>
          </a:p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 vous a présenté les modalités de prise en charge, </a:t>
            </a:r>
          </a:p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dans le respect des mesures de sécurité et de santé.</a:t>
            </a:r>
          </a:p>
          <a:p>
            <a:r>
              <a:rPr lang="fr-FR" sz="4000" b="1" dirty="0">
                <a:solidFill>
                  <a:srgbClr val="00B050"/>
                </a:solidFill>
                <a:latin typeface="Optima" panose="02000503060000020004" pitchFamily="2" charset="0"/>
              </a:rPr>
              <a:t>Merci pour votre compréhension et à bientôt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66929591-6967-A446-AD23-B7E49AFD96C6}"/>
              </a:ext>
            </a:extLst>
          </p:cNvPr>
          <p:cNvSpPr txBox="1"/>
          <p:nvPr/>
        </p:nvSpPr>
        <p:spPr>
          <a:xfrm>
            <a:off x="0" y="-2627"/>
            <a:ext cx="3304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Recommandations Covid-19</a:t>
            </a:r>
          </a:p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 27 Avril 2020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="" xmlns:a16="http://schemas.microsoft.com/office/drawing/2014/main" id="{CEE935F1-8723-6D40-84BD-A79D18BB9B5D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8503">
            <a:off x="7804942" y="1843685"/>
            <a:ext cx="2806702" cy="2806702"/>
          </a:xfrm>
          <a:prstGeom prst="rect">
            <a:avLst/>
          </a:prstGeom>
          <a:noFill/>
          <a:ln w="190500" cap="sq">
            <a:noFill/>
            <a:miter lim="800000"/>
          </a:ln>
          <a:effectLst>
            <a:outerShdw blurRad="127000" dist="50800" dir="12900000" kx="195000" ky="145000" algn="tl" rotWithShape="0">
              <a:srgbClr val="000000">
                <a:alpha val="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0710546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16307"/>
    </mc:Choice>
    <mc:Fallback>
      <p:transition spd="slow" advClick="0" advTm="16307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|1.4|5.3|1.4|5.2|1.6|6.2|1.7|4.3|1.9|4.9|2.2|8.9|2.1|5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1|3.4|9.5|0.8|8.1|0.9|5.1|1|11.8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{8ED86E1F-F80D-4243-93D9-06238E918405}tf16401378</Template>
  <TotalTime>1633</TotalTime>
  <Words>298</Words>
  <Application>Microsoft Macintosh PowerPoint</Application>
  <PresentationFormat>Personnalisé</PresentationFormat>
  <Paragraphs>34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Mesures de Prévention </vt:lpstr>
      <vt:lpstr>AVANT le Rendez-Vous</vt:lpstr>
      <vt:lpstr>DURANT le Rendez-Vous</vt:lpstr>
      <vt:lpstr>Mesures de Prévention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Mesures de préventions</dc:title>
  <dc:creator>jean pierre triadon</dc:creator>
  <cp:lastModifiedBy>Marie</cp:lastModifiedBy>
  <cp:revision>71</cp:revision>
  <dcterms:created xsi:type="dcterms:W3CDTF">2020-04-19T09:04:40Z</dcterms:created>
  <dcterms:modified xsi:type="dcterms:W3CDTF">2020-05-02T09:27:14Z</dcterms:modified>
</cp:coreProperties>
</file>